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0"/>
    <p:restoredTop sz="95631"/>
  </p:normalViewPr>
  <p:slideViewPr>
    <p:cSldViewPr snapToGrid="0" snapToObjects="1">
      <p:cViewPr varScale="1">
        <p:scale>
          <a:sx n="107" d="100"/>
          <a:sy n="107" d="100"/>
        </p:scale>
        <p:origin x="736" y="1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nl-NL"/>
              <a:t>Klik om stijl te bewerken</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48A87A34-81AB-432B-8DAE-1953F412C126}" type="datetimeFigureOut">
              <a:rPr lang="en-US" dirty="0"/>
              <a:t>8/23/20</a:t>
            </a:fld>
            <a:endParaRPr lang="en-US" dirty="0"/>
          </a:p>
        </p:txBody>
      </p:sp>
      <p:sp>
        <p:nvSpPr>
          <p:cNvPr id="5" name="Footer Placeholder 4"/>
          <p:cNvSpPr>
            <a:spLocks noGrp="1"/>
          </p:cNvSpPr>
          <p:nvPr>
            <p:ph type="ftr" sz="quarter" idx="11"/>
          </p:nvPr>
        </p:nvSpPr>
        <p:spPr>
          <a:xfrm>
            <a:off x="1876424" y="5410201"/>
            <a:ext cx="5124886" cy="365125"/>
          </a:xfrm>
        </p:spPr>
        <p:txBody>
          <a:bodyPr/>
          <a:lstStyle/>
          <a:p>
            <a:endParaRPr lang="en-US" dirty="0"/>
          </a:p>
        </p:txBody>
      </p:sp>
      <p:sp>
        <p:nvSpPr>
          <p:cNvPr id="6" name="Slide Number Placeholder 5"/>
          <p:cNvSpPr>
            <a:spLocks noGrp="1"/>
          </p:cNvSpPr>
          <p:nvPr>
            <p:ph type="sldNum" sz="quarter" idx="12"/>
          </p:nvPr>
        </p:nvSpPr>
        <p:spPr>
          <a:xfrm>
            <a:off x="9896911" y="5410199"/>
            <a:ext cx="771089" cy="365125"/>
          </a:xfrm>
        </p:spPr>
        <p:txBody>
          <a:bodyPr/>
          <a:lstStyle/>
          <a:p>
            <a:fld id="{6D22F896-40B5-4ADD-8801-0D06FADFA095}" type="slidenum">
              <a:rPr lang="en-US" dirty="0"/>
              <a:t>‹nr.›</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sche 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nl-NL"/>
              <a:t>Klik om stijl te bewerken</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nl-NL"/>
              <a:t>Klik op het pictogram als u een afbeelding wilt toevoegen</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
Tweede niveau
Derde niveau
Vierde niveau
Vijfde niveau</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8/23/20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el en bijschrift">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nl-NL"/>
              <a:t>Klik om stijl te bewerken</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
Tweede niveau
Derde niveau
Vierde niveau
Vijfde niveau</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8/23/20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eraat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nl-NL"/>
              <a:t>Klik om stijl te bewerken</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
Tweede niveau
Derde niveau
Vierde niveau
Vijfde niveau</a:t>
            </a:r>
            <a:endParaRPr lang="en-US" dirty="0"/>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
Tweede niveau
Derde niveau
Vierde niveau
Vijfde niveau</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8/23/20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‹nr.›</a:t>
            </a:fld>
            <a:endParaRPr lang="en-US" dirty="0"/>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amkaartje">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nl-NL"/>
              <a:t>Klik om stijl te bewerken</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
Tweede niveau
Derde niveau
Vierde niveau
Vijfde niveau</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8/23/20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kolommen">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nl-NL"/>
              <a:t>Klik om stijl te bewerken</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
Tweede niveau
Derde niveau
Vierde niveau
Vijfde niveau</a:t>
            </a:r>
            <a:endParaRPr lang="en-US" dirty="0"/>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
Tweede niveau
Derde niveau
Vierde niveau
Vijfde niveau</a:t>
            </a:r>
            <a:endParaRPr lang="en-US" dirty="0"/>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
Tweede niveau
Derde niveau
Vierde niveau
Vijfde niveau</a:t>
            </a:r>
            <a:endParaRPr lang="en-US" dirty="0"/>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
Tweede niveau
Derde niveau
Vierde niveau
Vijfde niveau</a:t>
            </a:r>
            <a:endParaRPr lang="en-US" dirty="0"/>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
Tweede niveau
Derde niveau
Vierde niveau
Vijfde niveau</a:t>
            </a:r>
            <a:endParaRPr lang="en-US" dirty="0"/>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
Tweede niveau
Derde niveau
Vierde niveau
Vijfde niveau</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8/23/20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Afbeelding-kolom">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nl-NL"/>
              <a:t>Klik om stijl te bewerken</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
Tweede niveau
Derde niveau
Vierde niveau
Vijfde niveau</a:t>
            </a:r>
            <a:endParaRPr lang="en-US" dirty="0"/>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nl-NL"/>
              <a:t>Klik op het pictogram als u een afbeelding wilt toevoegen</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
Tweede niveau
Derde niveau
Vierde niveau
Vijfde niveau</a:t>
            </a:r>
            <a:endParaRPr lang="en-US" dirty="0"/>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
Tweede niveau
Derde niveau
Vierde niveau
Vijfde niveau</a:t>
            </a:r>
            <a:endParaRPr lang="en-US" dirty="0"/>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nl-NL"/>
              <a:t>Klik op het pictogram als u een afbeelding wilt toevoegen</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
Tweede niveau
Derde niveau
Vierde niveau
Vijfde niveau</a:t>
            </a:r>
            <a:endParaRPr lang="en-US" dirty="0"/>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
Tweede niveau
Derde niveau
Vierde niveau
Vijfde niveau</a:t>
            </a:r>
            <a:endParaRPr lang="en-US" dirty="0"/>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nl-NL"/>
              <a:t>Klik op het pictogram als u een afbeelding wilt toevoegen</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
Tweede niveau
Derde niveau
Vierde niveau
Vijfde niveau</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8/23/20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Vertical Text Placeholder 2"/>
          <p:cNvSpPr>
            <a:spLocks noGrp="1"/>
          </p:cNvSpPr>
          <p:nvPr>
            <p:ph type="body" orient="vert" idx="1"/>
          </p:nvPr>
        </p:nvSpPr>
        <p:spPr/>
        <p:txBody>
          <a:bodyPr vert="eaVert" anchor="t"/>
          <a:lstStyle/>
          <a:p>
            <a:pPr lvl="0"/>
            <a:r>
              <a:rPr lang="nl-NL"/>
              <a:t>Tekststijl van het model bewerken
Tweede niveau
Derde niveau
Vierde niveau
Vijfde niveau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8/23/20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nl-NL"/>
              <a:t>Klik om stijl te bewerken</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nl-NL"/>
              <a:t>Tekststijl van het model bewerken
Tweede niveau
Derde niveau
Vierde niveau
Vijfde niveau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8/23/20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idx="1"/>
          </p:nvPr>
        </p:nvSpPr>
        <p:spPr/>
        <p:txBody>
          <a:bodyPr/>
          <a:lstStyle/>
          <a:p>
            <a:pPr lvl="0"/>
            <a:r>
              <a:rPr lang="nl-NL"/>
              <a:t>Tekststijl van het model bewerken
Tweede niveau
Derde niveau
Vierde niveau
Vijfde niveau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8/23/20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nl-NL"/>
              <a:t>Klik om stijl te bewerken</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Tekststijl van het model bewerken
Tweede niveau
Derde niveau
Vierde niveau
Vijfde niveau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8/23/20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nl-NL"/>
              <a:t>Tekststijl van het model bewerken
Tweede niveau
Derde niveau
Vierde niveau
Vijfde niveau</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nl-NL"/>
              <a:t>Tekststijl van het model bewerken
Tweede niveau
Derde niveau
Vierde niveau
Vijfde niveau</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8/23/20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nl-NL"/>
              <a:t>Klik om stijl te bewerken</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
Tweede niveau
Derde niveau
Vierde niveau
Vijfde niveau</a:t>
            </a:r>
            <a:endParaRPr lang="en-US" dirty="0"/>
          </a:p>
        </p:txBody>
      </p:sp>
      <p:sp>
        <p:nvSpPr>
          <p:cNvPr id="4" name="Content Placeholder 3"/>
          <p:cNvSpPr>
            <a:spLocks noGrp="1"/>
          </p:cNvSpPr>
          <p:nvPr>
            <p:ph sz="half" idx="2"/>
          </p:nvPr>
        </p:nvSpPr>
        <p:spPr>
          <a:xfrm>
            <a:off x="1141410" y="3073397"/>
            <a:ext cx="4878391" cy="2717801"/>
          </a:xfrm>
        </p:spPr>
        <p:txBody>
          <a:bodyPr/>
          <a:lstStyle/>
          <a:p>
            <a:pPr lvl="0"/>
            <a:r>
              <a:rPr lang="nl-NL"/>
              <a:t>Tekststijl van het model bewerken
Tweede niveau
Derde niveau
Vierde niveau
Vijfde niveau</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
Tweede niveau
Derde niveau
Vierde niveau
Vijfde niveau</a:t>
            </a:r>
            <a:endParaRPr lang="en-US" dirty="0"/>
          </a:p>
        </p:txBody>
      </p:sp>
      <p:sp>
        <p:nvSpPr>
          <p:cNvPr id="6" name="Content Placeholder 5"/>
          <p:cNvSpPr>
            <a:spLocks noGrp="1"/>
          </p:cNvSpPr>
          <p:nvPr>
            <p:ph sz="quarter" idx="4"/>
          </p:nvPr>
        </p:nvSpPr>
        <p:spPr>
          <a:xfrm>
            <a:off x="6172200" y="3073397"/>
            <a:ext cx="4875210" cy="2717801"/>
          </a:xfrm>
        </p:spPr>
        <p:txBody>
          <a:bodyPr/>
          <a:lstStyle/>
          <a:p>
            <a:pPr lvl="0"/>
            <a:r>
              <a:rPr lang="nl-NL"/>
              <a:t>Tekststijl van het model bewerken
Tweede niveau
Derde niveau
Vierde niveau
Vijfde niveau</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8/23/20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8/23/20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8/23/20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nl-NL"/>
              <a:t>Klik om stijl te bewerken</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nl-NL"/>
              <a:t>Tekststijl van het model bewerken
Tweede niveau
Derde niveau
Vierde niveau
Vijfde niveau</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
Tweede niveau
Derde niveau
Vierde niveau
Vijfde niveau</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8/23/20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nl-NL"/>
              <a:t>Klik om stijl te bewerken</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
Tweede niveau
Derde niveau
Vierde niveau
Vijfde niveau</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8/23/20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nl-NL"/>
              <a:t>Tekststijl van het model bewerken
Tweede niveau
Derde niveau
Vierde niveau
Vijfde niveau</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8/23/20</a:t>
            </a:fld>
            <a:endParaRPr lang="en-US" dirty="0"/>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‹nr.›</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www.kamtoerisme.be/"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B0845B4-0FAE-DF4B-828B-1FC6D91989D0}"/>
              </a:ext>
            </a:extLst>
          </p:cNvPr>
          <p:cNvSpPr>
            <a:spLocks noGrp="1"/>
          </p:cNvSpPr>
          <p:nvPr>
            <p:ph type="ctrTitle"/>
          </p:nvPr>
        </p:nvSpPr>
        <p:spPr/>
        <p:txBody>
          <a:bodyPr/>
          <a:lstStyle/>
          <a:p>
            <a:r>
              <a:rPr lang="nl-BE" dirty="0"/>
              <a:t>SPELERS van Het ToERISTISCH VELD: ABTO/GCR</a:t>
            </a:r>
          </a:p>
        </p:txBody>
      </p:sp>
      <p:sp>
        <p:nvSpPr>
          <p:cNvPr id="3" name="Ondertitel 2">
            <a:extLst>
              <a:ext uri="{FF2B5EF4-FFF2-40B4-BE49-F238E27FC236}">
                <a16:creationId xmlns:a16="http://schemas.microsoft.com/office/drawing/2014/main" id="{735B9945-3904-8842-8BF7-940929F52A13}"/>
              </a:ext>
            </a:extLst>
          </p:cNvPr>
          <p:cNvSpPr>
            <a:spLocks noGrp="1"/>
          </p:cNvSpPr>
          <p:nvPr>
            <p:ph type="subTitle" idx="1"/>
          </p:nvPr>
        </p:nvSpPr>
        <p:spPr/>
        <p:txBody>
          <a:bodyPr/>
          <a:lstStyle/>
          <a:p>
            <a:r>
              <a:rPr lang="nl-BE" dirty="0"/>
              <a:t>LPD 3: de private en publieke spelers op het toeristisch veld toelichten in relatie tot de onderdelen van het toeristisch product</a:t>
            </a:r>
          </a:p>
          <a:p>
            <a:endParaRPr lang="nl-BE" dirty="0"/>
          </a:p>
        </p:txBody>
      </p:sp>
    </p:spTree>
    <p:extLst>
      <p:ext uri="{BB962C8B-B14F-4D97-AF65-F5344CB8AC3E}">
        <p14:creationId xmlns:p14="http://schemas.microsoft.com/office/powerpoint/2010/main" val="24489800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60BEBEE-03EE-114F-9593-1C07E56E5423}"/>
              </a:ext>
            </a:extLst>
          </p:cNvPr>
          <p:cNvSpPr>
            <a:spLocks noGrp="1"/>
          </p:cNvSpPr>
          <p:nvPr>
            <p:ph type="title"/>
          </p:nvPr>
        </p:nvSpPr>
        <p:spPr/>
        <p:txBody>
          <a:bodyPr/>
          <a:lstStyle/>
          <a:p>
            <a:r>
              <a:rPr lang="nl-BE" dirty="0"/>
              <a:t>TOEPAssingen WEBSITE</a:t>
            </a:r>
          </a:p>
        </p:txBody>
      </p:sp>
      <p:sp>
        <p:nvSpPr>
          <p:cNvPr id="3" name="Tijdelijke aanduiding voor inhoud 2">
            <a:extLst>
              <a:ext uri="{FF2B5EF4-FFF2-40B4-BE49-F238E27FC236}">
                <a16:creationId xmlns:a16="http://schemas.microsoft.com/office/drawing/2014/main" id="{53FB1373-EEBB-AC40-BA59-4243EF3E7E78}"/>
              </a:ext>
            </a:extLst>
          </p:cNvPr>
          <p:cNvSpPr>
            <a:spLocks noGrp="1"/>
          </p:cNvSpPr>
          <p:nvPr>
            <p:ph idx="1"/>
          </p:nvPr>
        </p:nvSpPr>
        <p:spPr/>
        <p:txBody>
          <a:bodyPr/>
          <a:lstStyle/>
          <a:p>
            <a:r>
              <a:rPr lang="nl-BE" dirty="0">
                <a:hlinkClick r:id="rId2"/>
              </a:rPr>
              <a:t>www.kamtoerisme.be</a:t>
            </a:r>
            <a:r>
              <a:rPr lang="nl-BE" dirty="0"/>
              <a:t>: filmpjes </a:t>
            </a:r>
          </a:p>
        </p:txBody>
      </p:sp>
    </p:spTree>
    <p:extLst>
      <p:ext uri="{BB962C8B-B14F-4D97-AF65-F5344CB8AC3E}">
        <p14:creationId xmlns:p14="http://schemas.microsoft.com/office/powerpoint/2010/main" val="16086549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E3F1381-1C0B-434E-BA35-C2402AEEAB8C}"/>
              </a:ext>
            </a:extLst>
          </p:cNvPr>
          <p:cNvSpPr>
            <a:spLocks noGrp="1"/>
          </p:cNvSpPr>
          <p:nvPr>
            <p:ph type="title"/>
          </p:nvPr>
        </p:nvSpPr>
        <p:spPr/>
        <p:txBody>
          <a:bodyPr/>
          <a:lstStyle/>
          <a:p>
            <a:r>
              <a:rPr lang="nl-BE" dirty="0"/>
              <a:t>ABTO: Association of Belgian Touroperators</a:t>
            </a:r>
          </a:p>
        </p:txBody>
      </p:sp>
      <p:sp>
        <p:nvSpPr>
          <p:cNvPr id="3" name="Tijdelijke aanduiding voor inhoud 2">
            <a:extLst>
              <a:ext uri="{FF2B5EF4-FFF2-40B4-BE49-F238E27FC236}">
                <a16:creationId xmlns:a16="http://schemas.microsoft.com/office/drawing/2014/main" id="{D1ACDF95-ADED-0C4F-9E39-B70A2BB4DC69}"/>
              </a:ext>
            </a:extLst>
          </p:cNvPr>
          <p:cNvSpPr>
            <a:spLocks noGrp="1"/>
          </p:cNvSpPr>
          <p:nvPr>
            <p:ph idx="1"/>
          </p:nvPr>
        </p:nvSpPr>
        <p:spPr/>
        <p:txBody>
          <a:bodyPr/>
          <a:lstStyle/>
          <a:p>
            <a:r>
              <a:rPr lang="nl-BE" dirty="0"/>
              <a:t>Deze vzw werd op 5 december 1973 opgericht om de belangen van de reisorganisatoren/touroperators te behartigen. Het is dus een beroepsvereniging voor reisorganisatoren/touroperators.</a:t>
            </a:r>
          </a:p>
          <a:p>
            <a:r>
              <a:rPr lang="nl-BE" dirty="0"/>
              <a:t>Wat zijn de belangrijkste doelstellingen van ABTO?</a:t>
            </a:r>
          </a:p>
          <a:p>
            <a:pPr marL="0" indent="0">
              <a:buNone/>
            </a:pPr>
            <a:r>
              <a:rPr lang="nl-BE" dirty="0"/>
              <a:t>-creëren van een </a:t>
            </a:r>
            <a:r>
              <a:rPr lang="nl-BE"/>
              <a:t>positief bedrijfsklimaat </a:t>
            </a:r>
            <a:r>
              <a:rPr lang="nl-BE" dirty="0"/>
              <a:t>voor haar leden</a:t>
            </a:r>
          </a:p>
          <a:p>
            <a:pPr marL="0" indent="0">
              <a:buNone/>
            </a:pPr>
            <a:r>
              <a:rPr lang="nl-BE" dirty="0"/>
              <a:t>-verdedigen van de beroepsbelangen op nationaal en internationaal vlak.</a:t>
            </a:r>
          </a:p>
          <a:p>
            <a:pPr marL="0" indent="0">
              <a:buNone/>
            </a:pPr>
            <a:endParaRPr lang="nl-BE" dirty="0"/>
          </a:p>
        </p:txBody>
      </p:sp>
    </p:spTree>
    <p:extLst>
      <p:ext uri="{BB962C8B-B14F-4D97-AF65-F5344CB8AC3E}">
        <p14:creationId xmlns:p14="http://schemas.microsoft.com/office/powerpoint/2010/main" val="41157864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05778A2-DB29-8F42-B586-D11A5F9C66D5}"/>
              </a:ext>
            </a:extLst>
          </p:cNvPr>
          <p:cNvSpPr>
            <a:spLocks noGrp="1"/>
          </p:cNvSpPr>
          <p:nvPr>
            <p:ph type="title"/>
          </p:nvPr>
        </p:nvSpPr>
        <p:spPr/>
        <p:txBody>
          <a:bodyPr/>
          <a:lstStyle/>
          <a:p>
            <a:r>
              <a:rPr lang="nl-BE" dirty="0"/>
              <a:t>ABTO </a:t>
            </a:r>
          </a:p>
        </p:txBody>
      </p:sp>
      <p:sp>
        <p:nvSpPr>
          <p:cNvPr id="3" name="Tijdelijke aanduiding voor inhoud 2">
            <a:extLst>
              <a:ext uri="{FF2B5EF4-FFF2-40B4-BE49-F238E27FC236}">
                <a16:creationId xmlns:a16="http://schemas.microsoft.com/office/drawing/2014/main" id="{A96C7610-A5C4-E14A-A116-D0396B949C23}"/>
              </a:ext>
            </a:extLst>
          </p:cNvPr>
          <p:cNvSpPr>
            <a:spLocks noGrp="1"/>
          </p:cNvSpPr>
          <p:nvPr>
            <p:ph idx="1"/>
          </p:nvPr>
        </p:nvSpPr>
        <p:spPr/>
        <p:txBody>
          <a:bodyPr>
            <a:normAutofit fontScale="92500" lnSpcReduction="20000"/>
          </a:bodyPr>
          <a:lstStyle/>
          <a:p>
            <a:pPr marL="0" indent="0">
              <a:buNone/>
            </a:pPr>
            <a:r>
              <a:rPr lang="nl-BE" dirty="0"/>
              <a:t>-ABTO is niet alleen een beroepsvereniging maar ook een kwaliteitslabel. De leden aangesloten bij ABTO bieden de consument zekerheid en kwaliteit, garanties die niet altijd angeboden worden bij een zelf georganiseerde reis. Ze streven naar een zo hoog mogelijke kwaliteit van dienstverlening.</a:t>
            </a:r>
          </a:p>
          <a:p>
            <a:pPr marL="0" indent="0">
              <a:buNone/>
            </a:pPr>
            <a:r>
              <a:rPr lang="nl-BE" dirty="0"/>
              <a:t>-Ze passen de reisvoorwaarden van de Geschillencommissie Reizen toe en zorgen ervoor dat hun activiteiten beantwoorden aan de verschillende wettelijke normen.</a:t>
            </a:r>
          </a:p>
          <a:p>
            <a:pPr marL="0" indent="0">
              <a:buNone/>
            </a:pPr>
            <a:r>
              <a:rPr lang="nl-BE" dirty="0"/>
              <a:t>-Ze zijn verzekerd tegen financieel onvermogen. Hiervoor zijn ze aangesloten bij het Garantiefonds Reizen. Hierdoor worden de gevolgen van een faillissement  voor de vakantieganger beperkt.</a:t>
            </a:r>
          </a:p>
          <a:p>
            <a:pPr marL="0" indent="0">
              <a:buNone/>
            </a:pPr>
            <a:endParaRPr lang="nl-BE" dirty="0"/>
          </a:p>
        </p:txBody>
      </p:sp>
    </p:spTree>
    <p:extLst>
      <p:ext uri="{BB962C8B-B14F-4D97-AF65-F5344CB8AC3E}">
        <p14:creationId xmlns:p14="http://schemas.microsoft.com/office/powerpoint/2010/main" val="18374131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90E1042-27E1-AC4F-9854-8EC484F88BE6}"/>
              </a:ext>
            </a:extLst>
          </p:cNvPr>
          <p:cNvSpPr>
            <a:spLocks noGrp="1"/>
          </p:cNvSpPr>
          <p:nvPr>
            <p:ph type="title"/>
          </p:nvPr>
        </p:nvSpPr>
        <p:spPr/>
        <p:txBody>
          <a:bodyPr/>
          <a:lstStyle/>
          <a:p>
            <a:r>
              <a:rPr lang="nl-BE" dirty="0"/>
              <a:t>ABTO</a:t>
            </a:r>
          </a:p>
        </p:txBody>
      </p:sp>
      <p:sp>
        <p:nvSpPr>
          <p:cNvPr id="3" name="Tijdelijke aanduiding voor inhoud 2">
            <a:extLst>
              <a:ext uri="{FF2B5EF4-FFF2-40B4-BE49-F238E27FC236}">
                <a16:creationId xmlns:a16="http://schemas.microsoft.com/office/drawing/2014/main" id="{C5496211-6DDF-3D44-BEFB-BC1A775D5818}"/>
              </a:ext>
            </a:extLst>
          </p:cNvPr>
          <p:cNvSpPr>
            <a:spLocks noGrp="1"/>
          </p:cNvSpPr>
          <p:nvPr>
            <p:ph idx="1"/>
          </p:nvPr>
        </p:nvSpPr>
        <p:spPr/>
        <p:txBody>
          <a:bodyPr/>
          <a:lstStyle/>
          <a:p>
            <a:pPr marL="0" indent="0">
              <a:buNone/>
            </a:pPr>
            <a:r>
              <a:rPr lang="nl-BE" dirty="0"/>
              <a:t>-De ABTO leden beschikken op de vakantieplaats zelf over een netwerk van lokale vertegenwoordigers die ter plaatse kunnen instaan voor opvang, informatie en bijstand van de vakantieganger.</a:t>
            </a:r>
          </a:p>
          <a:p>
            <a:pPr marL="0" indent="0">
              <a:buNone/>
            </a:pPr>
            <a:r>
              <a:rPr lang="nl-BE" dirty="0"/>
              <a:t>-Om een optimale kwaliteit te kunnen waarborgen werken de ABTO leden samen aan de nodige standaarden inzake hotelaccomodatie, veiligheid en hygiëne (denk aan coronaprotocollen).</a:t>
            </a:r>
          </a:p>
        </p:txBody>
      </p:sp>
    </p:spTree>
    <p:extLst>
      <p:ext uri="{BB962C8B-B14F-4D97-AF65-F5344CB8AC3E}">
        <p14:creationId xmlns:p14="http://schemas.microsoft.com/office/powerpoint/2010/main" val="17063800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37CF190-DD39-654E-ACAA-717C395DC8B6}"/>
              </a:ext>
            </a:extLst>
          </p:cNvPr>
          <p:cNvSpPr>
            <a:spLocks noGrp="1"/>
          </p:cNvSpPr>
          <p:nvPr>
            <p:ph type="title"/>
          </p:nvPr>
        </p:nvSpPr>
        <p:spPr/>
        <p:txBody>
          <a:bodyPr/>
          <a:lstStyle/>
          <a:p>
            <a:r>
              <a:rPr lang="nl-BE" dirty="0"/>
              <a:t>De GESCHILLENCOMMISSIE REIZEN (GCR)</a:t>
            </a:r>
          </a:p>
        </p:txBody>
      </p:sp>
      <p:sp>
        <p:nvSpPr>
          <p:cNvPr id="3" name="Tijdelijke aanduiding voor inhoud 2">
            <a:extLst>
              <a:ext uri="{FF2B5EF4-FFF2-40B4-BE49-F238E27FC236}">
                <a16:creationId xmlns:a16="http://schemas.microsoft.com/office/drawing/2014/main" id="{EF788B2A-0E33-F54F-9A62-270B2EFC9149}"/>
              </a:ext>
            </a:extLst>
          </p:cNvPr>
          <p:cNvSpPr>
            <a:spLocks noGrp="1"/>
          </p:cNvSpPr>
          <p:nvPr>
            <p:ph idx="1"/>
          </p:nvPr>
        </p:nvSpPr>
        <p:spPr/>
        <p:txBody>
          <a:bodyPr>
            <a:normAutofit lnSpcReduction="10000"/>
          </a:bodyPr>
          <a:lstStyle/>
          <a:p>
            <a:r>
              <a:rPr lang="nl-BE" dirty="0"/>
              <a:t>Je boekte een hotelkamer met zicht op zee, maar in werkelijkheid heb je zicht op een muur. Je werd wegens overboeking overgebracht naar een ander appartement dat helemaal niet gelijkwaardig is aan het door jou gereserveerde appartement, de beloofde Nederlandstalige gids spreekt enkel Frans en Spaans. Door een negatief reisadvies omwille van Corona wens je je vakantie te annuleren maar je krijgt je voorschot niet terug. Het zijn maar enkele voorbeelden van onvoorziene omstandigheden die je vakantie grondig kunnen verpesten. </a:t>
            </a:r>
          </a:p>
        </p:txBody>
      </p:sp>
    </p:spTree>
    <p:extLst>
      <p:ext uri="{BB962C8B-B14F-4D97-AF65-F5344CB8AC3E}">
        <p14:creationId xmlns:p14="http://schemas.microsoft.com/office/powerpoint/2010/main" val="6355383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F0ACB70-580F-A146-A1A5-8F18A920D4C9}"/>
              </a:ext>
            </a:extLst>
          </p:cNvPr>
          <p:cNvSpPr>
            <a:spLocks noGrp="1"/>
          </p:cNvSpPr>
          <p:nvPr>
            <p:ph type="title"/>
          </p:nvPr>
        </p:nvSpPr>
        <p:spPr/>
        <p:txBody>
          <a:bodyPr/>
          <a:lstStyle/>
          <a:p>
            <a:r>
              <a:rPr lang="nl-BE" dirty="0"/>
              <a:t>DE GCR</a:t>
            </a:r>
          </a:p>
        </p:txBody>
      </p:sp>
      <p:sp>
        <p:nvSpPr>
          <p:cNvPr id="3" name="Tijdelijke aanduiding voor inhoud 2">
            <a:extLst>
              <a:ext uri="{FF2B5EF4-FFF2-40B4-BE49-F238E27FC236}">
                <a16:creationId xmlns:a16="http://schemas.microsoft.com/office/drawing/2014/main" id="{542FC087-985C-484B-8E2C-A958B35BB169}"/>
              </a:ext>
            </a:extLst>
          </p:cNvPr>
          <p:cNvSpPr>
            <a:spLocks noGrp="1"/>
          </p:cNvSpPr>
          <p:nvPr>
            <p:ph idx="1"/>
          </p:nvPr>
        </p:nvSpPr>
        <p:spPr/>
        <p:txBody>
          <a:bodyPr/>
          <a:lstStyle/>
          <a:p>
            <a:r>
              <a:rPr lang="nl-BE" dirty="0"/>
              <a:t>Bij de Geschillencommissie Reizen (GCR) die sinds 1983 actief is, kan je met al deze klachten terecht. Wordt je klacht gegrond verklaard, dan kan je tot 100% van de reissom  recupereren. Er gelden wel een aantal belangrijke voorwaarden:</a:t>
            </a:r>
          </a:p>
          <a:p>
            <a:pPr>
              <a:buFontTx/>
              <a:buChar char="-"/>
            </a:pPr>
            <a:r>
              <a:rPr lang="nl-BE" dirty="0"/>
              <a:t>De GCR is enkel bevoegd voor reizen die in Belgiê werden aangekocht.</a:t>
            </a:r>
          </a:p>
          <a:p>
            <a:pPr marL="0" indent="0">
              <a:buNone/>
            </a:pPr>
            <a:r>
              <a:rPr lang="nl-BE" dirty="0"/>
              <a:t>- Het reisagentschap en /of de reisorganisator past de algemene reisvoorwaarden van de GCR toe.</a:t>
            </a:r>
          </a:p>
        </p:txBody>
      </p:sp>
    </p:spTree>
    <p:extLst>
      <p:ext uri="{BB962C8B-B14F-4D97-AF65-F5344CB8AC3E}">
        <p14:creationId xmlns:p14="http://schemas.microsoft.com/office/powerpoint/2010/main" val="5884597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0D8BA9B-F5D7-F949-9943-3E6EB60CF392}"/>
              </a:ext>
            </a:extLst>
          </p:cNvPr>
          <p:cNvSpPr>
            <a:spLocks noGrp="1"/>
          </p:cNvSpPr>
          <p:nvPr>
            <p:ph type="title"/>
          </p:nvPr>
        </p:nvSpPr>
        <p:spPr/>
        <p:txBody>
          <a:bodyPr/>
          <a:lstStyle/>
          <a:p>
            <a:r>
              <a:rPr lang="nl-BE" dirty="0"/>
              <a:t>GCR</a:t>
            </a:r>
          </a:p>
        </p:txBody>
      </p:sp>
      <p:sp>
        <p:nvSpPr>
          <p:cNvPr id="3" name="Tijdelijke aanduiding voor inhoud 2">
            <a:extLst>
              <a:ext uri="{FF2B5EF4-FFF2-40B4-BE49-F238E27FC236}">
                <a16:creationId xmlns:a16="http://schemas.microsoft.com/office/drawing/2014/main" id="{E9FDD80A-3644-7A4C-A7DF-C98431C7C670}"/>
              </a:ext>
            </a:extLst>
          </p:cNvPr>
          <p:cNvSpPr>
            <a:spLocks noGrp="1"/>
          </p:cNvSpPr>
          <p:nvPr>
            <p:ph idx="1"/>
          </p:nvPr>
        </p:nvSpPr>
        <p:spPr/>
        <p:txBody>
          <a:bodyPr>
            <a:normAutofit lnSpcReduction="10000"/>
          </a:bodyPr>
          <a:lstStyle/>
          <a:p>
            <a:pPr marL="0" indent="0">
              <a:buNone/>
            </a:pPr>
            <a:r>
              <a:rPr lang="nl-BE" dirty="0"/>
              <a:t>-De comissie behandelt enkel klachten over de reisovereenkomst of de uitvoering ervan. Klachten moeten eerst ter plaatse geregeld worden. Zorg dat je kan bewijzen dat je ter plaatse je klacht gemeld hebt aan de hoteleigenaar of host/ess. Verzamel zoveel mogelijk bewijzen: foto’s filmpjes, getuigenverklaringen,verklaring host/ess. Werd je probleem ter plaatse niet opgelost, of was het onmogelijk om je klacht ter plaatse te formuleren, richt dan zo snel mogelijk na thuiskomst een aangetekend schrijven aan je reisbemiddelaar (RB/TO) waarin je je klachten gedetailleerd uiteenzet. </a:t>
            </a:r>
          </a:p>
        </p:txBody>
      </p:sp>
    </p:spTree>
    <p:extLst>
      <p:ext uri="{BB962C8B-B14F-4D97-AF65-F5344CB8AC3E}">
        <p14:creationId xmlns:p14="http://schemas.microsoft.com/office/powerpoint/2010/main" val="7187397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26A9C1E-D625-4F48-833A-01A17B9D3F30}"/>
              </a:ext>
            </a:extLst>
          </p:cNvPr>
          <p:cNvSpPr>
            <a:spLocks noGrp="1"/>
          </p:cNvSpPr>
          <p:nvPr>
            <p:ph type="title"/>
          </p:nvPr>
        </p:nvSpPr>
        <p:spPr/>
        <p:txBody>
          <a:bodyPr/>
          <a:lstStyle/>
          <a:p>
            <a:r>
              <a:rPr lang="nl-BE" dirty="0"/>
              <a:t>GCR</a:t>
            </a:r>
          </a:p>
        </p:txBody>
      </p:sp>
      <p:sp>
        <p:nvSpPr>
          <p:cNvPr id="3" name="Tijdelijke aanduiding voor inhoud 2">
            <a:extLst>
              <a:ext uri="{FF2B5EF4-FFF2-40B4-BE49-F238E27FC236}">
                <a16:creationId xmlns:a16="http://schemas.microsoft.com/office/drawing/2014/main" id="{BDA63FE2-4A86-D540-B4D6-E4FFAACDBB44}"/>
              </a:ext>
            </a:extLst>
          </p:cNvPr>
          <p:cNvSpPr>
            <a:spLocks noGrp="1"/>
          </p:cNvSpPr>
          <p:nvPr>
            <p:ph idx="1"/>
          </p:nvPr>
        </p:nvSpPr>
        <p:spPr/>
        <p:txBody>
          <a:bodyPr/>
          <a:lstStyle/>
          <a:p>
            <a:r>
              <a:rPr lang="nl-BE" dirty="0"/>
              <a:t>-Doe een realistisch voorstel tot minnelijke schikking. Stel geen onredelijke eisen. Wordt er na 4 maanden geen minnelijke schikking voorgesteld dan kan je het geschil voorleggen aan de GCR. Er zijn wel kosten verbonden aan deze procedure maar deze zijn lager dan bij een gewone rechtszaak. De GCR kan ook een bemiddelaar aanstellen die probeert om beide partijen te verzoenen. Dit is de goedkoopste oplossing.</a:t>
            </a:r>
          </a:p>
          <a:p>
            <a:endParaRPr lang="nl-BE" dirty="0"/>
          </a:p>
        </p:txBody>
      </p:sp>
    </p:spTree>
    <p:extLst>
      <p:ext uri="{BB962C8B-B14F-4D97-AF65-F5344CB8AC3E}">
        <p14:creationId xmlns:p14="http://schemas.microsoft.com/office/powerpoint/2010/main" val="8927912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136AAFC-E3F0-C64A-8726-85B9C4C02A9B}"/>
              </a:ext>
            </a:extLst>
          </p:cNvPr>
          <p:cNvSpPr>
            <a:spLocks noGrp="1"/>
          </p:cNvSpPr>
          <p:nvPr>
            <p:ph type="title"/>
          </p:nvPr>
        </p:nvSpPr>
        <p:spPr/>
        <p:txBody>
          <a:bodyPr/>
          <a:lstStyle/>
          <a:p>
            <a:r>
              <a:rPr lang="nl-BE" dirty="0"/>
              <a:t>GCR</a:t>
            </a:r>
          </a:p>
        </p:txBody>
      </p:sp>
      <p:sp>
        <p:nvSpPr>
          <p:cNvPr id="3" name="Tijdelijke aanduiding voor inhoud 2">
            <a:extLst>
              <a:ext uri="{FF2B5EF4-FFF2-40B4-BE49-F238E27FC236}">
                <a16:creationId xmlns:a16="http://schemas.microsoft.com/office/drawing/2014/main" id="{F2121C8D-507B-9449-A181-F075A99821D2}"/>
              </a:ext>
            </a:extLst>
          </p:cNvPr>
          <p:cNvSpPr>
            <a:spLocks noGrp="1"/>
          </p:cNvSpPr>
          <p:nvPr>
            <p:ph idx="1"/>
          </p:nvPr>
        </p:nvSpPr>
        <p:spPr/>
        <p:txBody>
          <a:bodyPr>
            <a:normAutofit lnSpcReduction="10000"/>
          </a:bodyPr>
          <a:lstStyle/>
          <a:p>
            <a:r>
              <a:rPr lang="nl-BE" dirty="0"/>
              <a:t>De GCR doet een bindende uitspraak. Hoger beroep is niet mogelijk. Het blijft wel mogenlijk om het geschil aan te kaarten bij een bevoegde rechtbank wanneer één van de partijen het niet eens is met het oordeel van de Commissie.</a:t>
            </a:r>
          </a:p>
          <a:p>
            <a:r>
              <a:rPr lang="nl-BE" dirty="0"/>
              <a:t>Het grote voordeel van de GCR is dat zij enerzijds bestaat uit vertegenwoordigers van de reissector en anderzijds uit vertegenwoordigers van consumentenorganisaties. De procedure is ook goedkoper en gaat sneller dan een klassieke rechtszaak.</a:t>
            </a:r>
          </a:p>
        </p:txBody>
      </p:sp>
    </p:spTree>
    <p:extLst>
      <p:ext uri="{BB962C8B-B14F-4D97-AF65-F5344CB8AC3E}">
        <p14:creationId xmlns:p14="http://schemas.microsoft.com/office/powerpoint/2010/main" val="326050670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rcuit">
  <a:themeElements>
    <a:clrScheme name="Circuit">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docProps/app.xml><?xml version="1.0" encoding="utf-8"?>
<Properties xmlns="http://schemas.openxmlformats.org/officeDocument/2006/extended-properties" xmlns:vt="http://schemas.openxmlformats.org/officeDocument/2006/docPropsVTypes">
  <Template>Circuit</Template>
  <TotalTime>200</TotalTime>
  <Words>689</Words>
  <Application>Microsoft Macintosh PowerPoint</Application>
  <PresentationFormat>Breedbeeld</PresentationFormat>
  <Paragraphs>29</Paragraphs>
  <Slides>10</Slides>
  <Notes>0</Notes>
  <HiddenSlides>0</HiddenSlides>
  <MMClips>0</MMClips>
  <ScaleCrop>false</ScaleCrop>
  <HeadingPairs>
    <vt:vector size="6" baseType="variant">
      <vt:variant>
        <vt:lpstr>Gebruikte lettertypen</vt:lpstr>
      </vt:variant>
      <vt:variant>
        <vt:i4>2</vt:i4>
      </vt:variant>
      <vt:variant>
        <vt:lpstr>Thema</vt:lpstr>
      </vt:variant>
      <vt:variant>
        <vt:i4>1</vt:i4>
      </vt:variant>
      <vt:variant>
        <vt:lpstr>Diatitels</vt:lpstr>
      </vt:variant>
      <vt:variant>
        <vt:i4>10</vt:i4>
      </vt:variant>
    </vt:vector>
  </HeadingPairs>
  <TitlesOfParts>
    <vt:vector size="13" baseType="lpstr">
      <vt:lpstr>Arial</vt:lpstr>
      <vt:lpstr>Tw Cen MT</vt:lpstr>
      <vt:lpstr>Circuit</vt:lpstr>
      <vt:lpstr>SPELERS van Het ToERISTISCH VELD: ABTO/GCR</vt:lpstr>
      <vt:lpstr>ABTO: Association of Belgian Touroperators</vt:lpstr>
      <vt:lpstr>ABTO </vt:lpstr>
      <vt:lpstr>ABTO</vt:lpstr>
      <vt:lpstr>De GESCHILLENCOMMISSIE REIZEN (GCR)</vt:lpstr>
      <vt:lpstr>DE GCR</vt:lpstr>
      <vt:lpstr>GCR</vt:lpstr>
      <vt:lpstr>GCR</vt:lpstr>
      <vt:lpstr>GCR</vt:lpstr>
      <vt:lpstr>TOEPAssingen WEBSITE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SPELERS van Het ToERISTISCH VELD</dc:title>
  <dc:creator>Microsoft Office User</dc:creator>
  <cp:lastModifiedBy>Microsoft Office User</cp:lastModifiedBy>
  <cp:revision>14</cp:revision>
  <dcterms:created xsi:type="dcterms:W3CDTF">2020-08-11T10:45:27Z</dcterms:created>
  <dcterms:modified xsi:type="dcterms:W3CDTF">2020-08-23T11:32:47Z</dcterms:modified>
</cp:coreProperties>
</file>